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68" r:id="rId10"/>
    <p:sldId id="270" r:id="rId11"/>
    <p:sldId id="267" r:id="rId12"/>
    <p:sldId id="275" r:id="rId13"/>
    <p:sldId id="274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8"/>
    <a:srgbClr val="76D6FF"/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20BD82BB-467F-FD4F-B075-B75B9D27FC36}"/>
    <pc:docChg chg="modSld">
      <pc:chgData name="Zrinka Jurčević" userId="0b24b88d-47f3-4db2-ad81-ac8a28adbcb8" providerId="ADAL" clId="{20BD82BB-467F-FD4F-B075-B75B9D27FC36}" dt="2021-05-09T17:42:56.631" v="8" actId="20577"/>
      <pc:docMkLst>
        <pc:docMk/>
      </pc:docMkLst>
      <pc:sldChg chg="modSp mod">
        <pc:chgData name="Zrinka Jurčević" userId="0b24b88d-47f3-4db2-ad81-ac8a28adbcb8" providerId="ADAL" clId="{20BD82BB-467F-FD4F-B075-B75B9D27FC36}" dt="2021-05-09T17:42:56.631" v="8" actId="20577"/>
        <pc:sldMkLst>
          <pc:docMk/>
          <pc:sldMk cId="3205095418" sldId="264"/>
        </pc:sldMkLst>
        <pc:spChg chg="mod">
          <ac:chgData name="Zrinka Jurčević" userId="0b24b88d-47f3-4db2-ad81-ac8a28adbcb8" providerId="ADAL" clId="{20BD82BB-467F-FD4F-B075-B75B9D27FC36}" dt="2021-05-09T17:42:56.631" v="8" actId="20577"/>
          <ac:spMkLst>
            <pc:docMk/>
            <pc:sldMk cId="3205095418" sldId="264"/>
            <ac:spMk id="4" creationId="{61FF2125-00A0-A746-934B-C325898D20D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slide" Target="slide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s://www.e-sfera.hr/dodatni-digitalni-sadrzaji/fe051b85-7e40-4203-b6d7-6829e86aa7a1/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4601" y="2508860"/>
            <a:ext cx="1638059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F3113E-2BF1-8B4D-898A-4E37FD46AF3B}"/>
              </a:ext>
            </a:extLst>
          </p:cNvPr>
          <p:cNvSpPr/>
          <p:nvPr/>
        </p:nvSpPr>
        <p:spPr>
          <a:xfrm>
            <a:off x="1904174" y="485951"/>
            <a:ext cx="7839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S pomoću grafičkoga organizatora ponovi </a:t>
            </a:r>
            <a:r>
              <a:rPr lang="hr-HR" sz="2800" dirty="0"/>
              <a:t>atribut i atributne rečenice.</a:t>
            </a:r>
            <a:endParaRPr lang="en-HR" sz="2800" dirty="0"/>
          </a:p>
        </p:txBody>
      </p:sp>
      <p:pic>
        <p:nvPicPr>
          <p:cNvPr id="1026" name="Picture 2">
            <a:hlinkClick r:id="rId5" action="ppaction://hlinksldjump"/>
            <a:extLst>
              <a:ext uri="{FF2B5EF4-FFF2-40B4-BE49-F238E27FC236}">
                <a16:creationId xmlns:a16="http://schemas.microsoft.com/office/drawing/2014/main" id="{79AE3EB4-1D06-1A4A-98E8-93B142D29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492" y="1592896"/>
            <a:ext cx="5325600" cy="392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31613" y="99087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513" y="477130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925492" y="2441512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B6937-4DF6-CE4A-8827-155CFC349EB7}"/>
              </a:ext>
            </a:extLst>
          </p:cNvPr>
          <p:cNvSpPr txBox="1"/>
          <p:nvPr/>
        </p:nvSpPr>
        <p:spPr>
          <a:xfrm>
            <a:off x="1754856" y="440024"/>
            <a:ext cx="8922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jednostavnu rečenicu u zavisnosloženu atributnu, a zatim složenu u jednostavnu.</a:t>
            </a:r>
          </a:p>
        </p:txBody>
      </p:sp>
      <p:pic>
        <p:nvPicPr>
          <p:cNvPr id="3" name="Graphic 2" descr="Books with solid fill">
            <a:extLst>
              <a:ext uri="{FF2B5EF4-FFF2-40B4-BE49-F238E27FC236}">
                <a16:creationId xmlns:a16="http://schemas.microsoft.com/office/drawing/2014/main" id="{9A672A58-48F7-2041-A7E6-F56A2ADCBB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3072" y="975751"/>
            <a:ext cx="560712" cy="5607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BD9146-B990-0142-8E01-93A104E6254D}"/>
              </a:ext>
            </a:extLst>
          </p:cNvPr>
          <p:cNvSpPr txBox="1"/>
          <p:nvPr/>
        </p:nvSpPr>
        <p:spPr>
          <a:xfrm>
            <a:off x="997523" y="1428530"/>
            <a:ext cx="6060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Učenici vole čitati zanimljive knjige.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C0C01B-F68A-9E46-A0C5-50E209F0821D}"/>
              </a:ext>
            </a:extLst>
          </p:cNvPr>
          <p:cNvCxnSpPr/>
          <p:nvPr/>
        </p:nvCxnSpPr>
        <p:spPr>
          <a:xfrm>
            <a:off x="450166" y="2433711"/>
            <a:ext cx="7047914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2A2117-6B97-7E43-AE94-8BAE1A03816A}"/>
              </a:ext>
            </a:extLst>
          </p:cNvPr>
          <p:cNvSpPr txBox="1"/>
          <p:nvPr/>
        </p:nvSpPr>
        <p:spPr>
          <a:xfrm>
            <a:off x="997523" y="2621167"/>
            <a:ext cx="6060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Volim kišu što pada u proljeće.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9BA987-249B-4744-955C-3BB57CF3B4D8}"/>
              </a:ext>
            </a:extLst>
          </p:cNvPr>
          <p:cNvCxnSpPr/>
          <p:nvPr/>
        </p:nvCxnSpPr>
        <p:spPr>
          <a:xfrm>
            <a:off x="332736" y="3447756"/>
            <a:ext cx="7047914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Books with solid fill">
            <a:extLst>
              <a:ext uri="{FF2B5EF4-FFF2-40B4-BE49-F238E27FC236}">
                <a16:creationId xmlns:a16="http://schemas.microsoft.com/office/drawing/2014/main" id="{A5527313-0341-AE4B-96EC-C8F345A84F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6127" y="3815138"/>
            <a:ext cx="483190" cy="4831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B24C8E-C23A-8E44-81DF-406DAEEBFD9D}"/>
              </a:ext>
            </a:extLst>
          </p:cNvPr>
          <p:cNvSpPr txBox="1"/>
          <p:nvPr/>
        </p:nvSpPr>
        <p:spPr>
          <a:xfrm>
            <a:off x="743784" y="3610704"/>
            <a:ext cx="7652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apoziciju jednostavne rečenicu u atributnu, ali da zavisna surečenica bude umetnuta.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86A748-883A-BC47-94C5-5396033CD778}"/>
              </a:ext>
            </a:extLst>
          </p:cNvPr>
          <p:cNvSpPr txBox="1"/>
          <p:nvPr/>
        </p:nvSpPr>
        <p:spPr>
          <a:xfrm>
            <a:off x="997523" y="4650285"/>
            <a:ext cx="7063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Slovenka</a:t>
            </a:r>
            <a:r>
              <a:rPr lang="en-HR" sz="2800" dirty="0"/>
              <a:t> Marta ima peticu iz hrvatskoga jezika.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27E1304-AA62-524D-A6DF-87BE034BC24D}"/>
              </a:ext>
            </a:extLst>
          </p:cNvPr>
          <p:cNvCxnSpPr>
            <a:cxnSpLocks/>
          </p:cNvCxnSpPr>
          <p:nvPr/>
        </p:nvCxnSpPr>
        <p:spPr>
          <a:xfrm>
            <a:off x="743784" y="5794716"/>
            <a:ext cx="803445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9E16F72-5E7C-514C-83B9-F55177B2DEFA}"/>
              </a:ext>
            </a:extLst>
          </p:cNvPr>
          <p:cNvSpPr txBox="1"/>
          <p:nvPr/>
        </p:nvSpPr>
        <p:spPr>
          <a:xfrm>
            <a:off x="689317" y="1959432"/>
            <a:ext cx="7102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Učenici vole čitati knjige koje su zanimljive.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4291E7-6F6F-DC41-96F7-AE3409500B57}"/>
              </a:ext>
            </a:extLst>
          </p:cNvPr>
          <p:cNvSpPr txBox="1"/>
          <p:nvPr/>
        </p:nvSpPr>
        <p:spPr>
          <a:xfrm>
            <a:off x="1487514" y="3006011"/>
            <a:ext cx="7102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Volim proljetnu kišu.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C811BD-EB91-E34B-BB40-EEF96FC47283}"/>
              </a:ext>
            </a:extLst>
          </p:cNvPr>
          <p:cNvSpPr txBox="1"/>
          <p:nvPr/>
        </p:nvSpPr>
        <p:spPr>
          <a:xfrm>
            <a:off x="689317" y="5184256"/>
            <a:ext cx="8764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Marta, koja je Slovenka, ima peticu iz hrvatskoga jezika.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2CF8432D-D7EB-3641-9AB8-5CB4E2E43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98" y="179363"/>
            <a:ext cx="10006817" cy="649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28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</a:t>
            </a:r>
            <a:r>
              <a:rPr lang="hr-HR" dirty="0"/>
              <a:t>medvjedima i ponovi atribute.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Preoblikuj atribute u atributne rečenice.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672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vrste zavisnosloženih rečenica.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atributnih rečenica.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Atributna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4638" y="1311127"/>
            <a:ext cx="4175063" cy="41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218654" y="2550813"/>
            <a:ext cx="3007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atribut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vrste</a:t>
            </a:r>
            <a:r>
              <a:rPr lang="en-US" sz="2800" dirty="0"/>
              <a:t> </a:t>
            </a:r>
            <a:r>
              <a:rPr lang="en-US" sz="2800" dirty="0" err="1"/>
              <a:t>atributa</a:t>
            </a:r>
            <a:r>
              <a:rPr lang="en-US" sz="2800" dirty="0"/>
              <a:t>? Jesu li </a:t>
            </a:r>
            <a:r>
              <a:rPr lang="en-US" sz="2800" dirty="0" err="1"/>
              <a:t>atributi</a:t>
            </a:r>
            <a:r>
              <a:rPr lang="en-US" sz="2800" dirty="0"/>
              <a:t> </a:t>
            </a:r>
            <a:r>
              <a:rPr lang="en-US" sz="2800" dirty="0" err="1"/>
              <a:t>samostalni</a:t>
            </a:r>
            <a:r>
              <a:rPr lang="en-US" sz="2800" dirty="0"/>
              <a:t> </a:t>
            </a:r>
            <a:r>
              <a:rPr lang="en-US" sz="2800" dirty="0" err="1"/>
              <a:t>članovi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3" name="Picture 2" descr="A picture containing website&#10;&#10;Description automatically generated">
            <a:extLst>
              <a:ext uri="{FF2B5EF4-FFF2-40B4-BE49-F238E27FC236}">
                <a16:creationId xmlns:a16="http://schemas.microsoft.com/office/drawing/2014/main" id="{F2ED01CD-F518-694F-9465-26A441F632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1062">
            <a:off x="1778744" y="463959"/>
            <a:ext cx="4274689" cy="59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standing, posing&#10;&#10;Description automatically generated">
            <a:extLst>
              <a:ext uri="{FF2B5EF4-FFF2-40B4-BE49-F238E27FC236}">
                <a16:creationId xmlns:a16="http://schemas.microsoft.com/office/drawing/2014/main" id="{8303C3B1-C027-A649-8610-84B18FA59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464" y="218475"/>
            <a:ext cx="1905000" cy="26162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44234" y="-2626354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88635" y="1184980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6" y="183366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1ED406-2938-274C-9894-32AA1ABE329E}"/>
              </a:ext>
            </a:extLst>
          </p:cNvPr>
          <p:cNvSpPr/>
          <p:nvPr/>
        </p:nvSpPr>
        <p:spPr>
          <a:xfrm>
            <a:off x="108318" y="1015375"/>
            <a:ext cx="6288057" cy="5842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804">
              <a:spcBef>
                <a:spcPts val="76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dogodi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aktiviraju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glasnice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proizvode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zvuk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mišići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Katkad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uključe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mišići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cijelog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tijela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Koliko puta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„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Dobio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upalu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trbušnih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mišića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.“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Ljudi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najčešće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smiju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tuđoj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gluposti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nespretnosti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očekivali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</a:p>
          <a:p>
            <a:pPr marR="32804">
              <a:spcBef>
                <a:spcPts val="76"/>
              </a:spcBef>
            </a:pPr>
            <a:endParaRPr lang="en-US" sz="2800" dirty="0">
              <a:solidFill>
                <a:srgbClr val="000000"/>
              </a:solidFill>
            </a:endParaRPr>
          </a:p>
          <a:p>
            <a:pPr marR="161569">
              <a:spcBef>
                <a:spcPts val="55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osmijeh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uputiš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svojim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R="161569">
              <a:spcBef>
                <a:spcPts val="55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bližnjima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sebi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 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ogledalu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vratit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dvostruko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sz="2800" dirty="0"/>
            </a:br>
            <a:br>
              <a:rPr lang="en-US" dirty="0"/>
            </a:br>
            <a:endParaRPr lang="en-H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C3152E-43BB-904D-A485-47F28BB6B410}"/>
              </a:ext>
            </a:extLst>
          </p:cNvPr>
          <p:cNvSpPr/>
          <p:nvPr/>
        </p:nvSpPr>
        <p:spPr>
          <a:xfrm>
            <a:off x="8542837" y="2658939"/>
            <a:ext cx="2736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Pronađi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pridjevna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imenička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atributa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42C400-5283-D844-9C51-31B0A0D2DAFF}"/>
              </a:ext>
            </a:extLst>
          </p:cNvPr>
          <p:cNvCxnSpPr/>
          <p:nvPr/>
        </p:nvCxnSpPr>
        <p:spPr>
          <a:xfrm>
            <a:off x="4669536" y="1499616"/>
            <a:ext cx="7315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8DD0-DFEC-AC48-AC76-46179A9D768B}"/>
              </a:ext>
            </a:extLst>
          </p:cNvPr>
          <p:cNvCxnSpPr>
            <a:cxnSpLocks/>
          </p:cNvCxnSpPr>
          <p:nvPr/>
        </p:nvCxnSpPr>
        <p:spPr>
          <a:xfrm>
            <a:off x="2310384" y="3614928"/>
            <a:ext cx="944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627EF5-93B6-914E-B838-B765EC60C6E4}"/>
              </a:ext>
            </a:extLst>
          </p:cNvPr>
          <p:cNvCxnSpPr>
            <a:cxnSpLocks/>
          </p:cNvCxnSpPr>
          <p:nvPr/>
        </p:nvCxnSpPr>
        <p:spPr>
          <a:xfrm>
            <a:off x="5487214" y="1938528"/>
            <a:ext cx="673633" cy="0"/>
          </a:xfrm>
          <a:prstGeom prst="line">
            <a:avLst/>
          </a:prstGeom>
          <a:ln w="28575">
            <a:solidFill>
              <a:srgbClr val="009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69E270-ECC1-444C-A898-B83F83192315}"/>
              </a:ext>
            </a:extLst>
          </p:cNvPr>
          <p:cNvCxnSpPr>
            <a:cxnSpLocks/>
          </p:cNvCxnSpPr>
          <p:nvPr/>
        </p:nvCxnSpPr>
        <p:spPr>
          <a:xfrm>
            <a:off x="4779264" y="2316480"/>
            <a:ext cx="914400" cy="0"/>
          </a:xfrm>
          <a:prstGeom prst="line">
            <a:avLst/>
          </a:prstGeom>
          <a:ln w="28575">
            <a:solidFill>
              <a:srgbClr val="009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D19F47EE-3491-D04A-91C8-28F43649E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13" y="3181899"/>
            <a:ext cx="7033150" cy="2891406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68185" y="18588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530217-773A-CE41-9DFD-88268F1D295E}"/>
              </a:ext>
            </a:extLst>
          </p:cNvPr>
          <p:cNvSpPr txBox="1"/>
          <p:nvPr/>
        </p:nvSpPr>
        <p:spPr>
          <a:xfrm>
            <a:off x="8926907" y="2642818"/>
            <a:ext cx="16921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ATRIBUT I VRSTE ATRIBUTA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FDE7E-3280-DD4F-BBB9-88A26735C149}"/>
              </a:ext>
            </a:extLst>
          </p:cNvPr>
          <p:cNvSpPr txBox="1"/>
          <p:nvPr/>
        </p:nvSpPr>
        <p:spPr>
          <a:xfrm>
            <a:off x="2121408" y="439237"/>
            <a:ext cx="7949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primjere i prepoznaj vrste atributa. Ponovi uz grafički organizator.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C92606-A8F5-F24F-A2FA-4204975FC9D5}"/>
              </a:ext>
            </a:extLst>
          </p:cNvPr>
          <p:cNvSpPr/>
          <p:nvPr/>
        </p:nvSpPr>
        <p:spPr>
          <a:xfrm>
            <a:off x="308069" y="1570972"/>
            <a:ext cx="5787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Ljudi</a:t>
            </a:r>
            <a:r>
              <a:rPr lang="en-US" sz="2800" dirty="0">
                <a:solidFill>
                  <a:srgbClr val="000000"/>
                </a:solidFill>
              </a:rPr>
              <a:t> se </a:t>
            </a:r>
            <a:r>
              <a:rPr lang="en-US" sz="2800" dirty="0" err="1">
                <a:solidFill>
                  <a:srgbClr val="000000"/>
                </a:solidFill>
              </a:rPr>
              <a:t>najčešće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smiju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FFC000"/>
                </a:solidFill>
              </a:rPr>
              <a:t>tuđoj</a:t>
            </a:r>
            <a:r>
              <a:rPr lang="en-US" sz="2800" b="1" dirty="0">
                <a:solidFill>
                  <a:srgbClr val="33CCCC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gluposti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DBA70A-1EA3-8B46-9FFC-53252DC83839}"/>
              </a:ext>
            </a:extLst>
          </p:cNvPr>
          <p:cNvSpPr/>
          <p:nvPr/>
        </p:nvSpPr>
        <p:spPr>
          <a:xfrm>
            <a:off x="403181" y="2451838"/>
            <a:ext cx="3436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Pokreću</a:t>
            </a:r>
            <a:r>
              <a:rPr lang="en-US" sz="2800" dirty="0">
                <a:solidFill>
                  <a:srgbClr val="000000"/>
                </a:solidFill>
              </a:rPr>
              <a:t> se </a:t>
            </a:r>
            <a:r>
              <a:rPr lang="en-US" sz="2800" dirty="0" err="1">
                <a:solidFill>
                  <a:srgbClr val="000000"/>
                </a:solidFill>
              </a:rPr>
              <a:t>mišići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76D6FF"/>
                </a:solidFill>
              </a:rPr>
              <a:t>lica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  <a:endParaRPr lang="en-HR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43B1F1-8635-7A45-991F-76773D82BBCA}"/>
              </a:ext>
            </a:extLst>
          </p:cNvPr>
          <p:cNvSpPr txBox="1"/>
          <p:nvPr/>
        </p:nvSpPr>
        <p:spPr>
          <a:xfrm>
            <a:off x="6096000" y="1545831"/>
            <a:ext cx="16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pridjevni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FA7B5D-89B3-7147-82C4-DC714E793CAD}"/>
              </a:ext>
            </a:extLst>
          </p:cNvPr>
          <p:cNvSpPr txBox="1"/>
          <p:nvPr/>
        </p:nvSpPr>
        <p:spPr>
          <a:xfrm>
            <a:off x="4209013" y="2506192"/>
            <a:ext cx="16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76D6FF"/>
                </a:solidFill>
              </a:rPr>
              <a:t>imenički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09366" y="141609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551" y="519011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463871" y="178452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9397A4-7EA4-2D4D-84B0-3BA5977380D2}"/>
              </a:ext>
            </a:extLst>
          </p:cNvPr>
          <p:cNvSpPr txBox="1"/>
          <p:nvPr/>
        </p:nvSpPr>
        <p:spPr>
          <a:xfrm>
            <a:off x="2020679" y="454908"/>
            <a:ext cx="8107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primjere.Čime je izrečen atribut u prvoj rečenici, a čime u drugoj rečenici? Razlikuju li se po sastavu?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D62820-D509-2541-A67A-26D26D2D8C75}"/>
              </a:ext>
            </a:extLst>
          </p:cNvPr>
          <p:cNvSpPr txBox="1"/>
          <p:nvPr/>
        </p:nvSpPr>
        <p:spPr>
          <a:xfrm>
            <a:off x="134113" y="2094335"/>
            <a:ext cx="560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Klaun je obuo </a:t>
            </a:r>
            <a:r>
              <a:rPr lang="en-HR" sz="2800" b="1" dirty="0">
                <a:solidFill>
                  <a:srgbClr val="76D6FF"/>
                </a:solidFill>
              </a:rPr>
              <a:t>smiješne </a:t>
            </a:r>
            <a:r>
              <a:rPr lang="en-HR" sz="2800" dirty="0"/>
              <a:t>cipele.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2FEFC5-150A-7E4E-BA4A-1BE7F34ABB9A}"/>
              </a:ext>
            </a:extLst>
          </p:cNvPr>
          <p:cNvSpPr txBox="1"/>
          <p:nvPr/>
        </p:nvSpPr>
        <p:spPr>
          <a:xfrm>
            <a:off x="134113" y="4199412"/>
            <a:ext cx="602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Klaun je obuo cipele </a:t>
            </a:r>
            <a:r>
              <a:rPr lang="en-HR" sz="2800" b="1" dirty="0">
                <a:solidFill>
                  <a:srgbClr val="76D6FF"/>
                </a:solidFill>
              </a:rPr>
              <a:t>koje su smiješne</a:t>
            </a:r>
            <a:r>
              <a:rPr lang="en-HR" sz="28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6342E8-33DA-FD45-B216-D484E9B6E8A2}"/>
              </a:ext>
            </a:extLst>
          </p:cNvPr>
          <p:cNvSpPr txBox="1"/>
          <p:nvPr/>
        </p:nvSpPr>
        <p:spPr>
          <a:xfrm>
            <a:off x="479899" y="3090951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Kakve cipele je obuo klaun?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66B0D1-93E9-8542-AD0E-FBFE57CB5FC2}"/>
              </a:ext>
            </a:extLst>
          </p:cNvPr>
          <p:cNvSpPr txBox="1"/>
          <p:nvPr/>
        </p:nvSpPr>
        <p:spPr>
          <a:xfrm>
            <a:off x="4997720" y="1967566"/>
            <a:ext cx="3284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j</a:t>
            </a:r>
            <a:r>
              <a:rPr lang="en-HR" sz="2800" dirty="0"/>
              <a:t>ednostavna rečenica – atribut izrečen </a:t>
            </a:r>
            <a:r>
              <a:rPr lang="en-HR" sz="2800" b="1" dirty="0">
                <a:solidFill>
                  <a:srgbClr val="76D6FF"/>
                </a:solidFill>
              </a:rPr>
              <a:t>jednom</a:t>
            </a:r>
            <a:r>
              <a:rPr lang="en-HR" sz="2800" dirty="0"/>
              <a:t> riječju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4568E0-705E-EE45-AF9E-F1DB8609D938}"/>
              </a:ext>
            </a:extLst>
          </p:cNvPr>
          <p:cNvSpPr txBox="1"/>
          <p:nvPr/>
        </p:nvSpPr>
        <p:spPr>
          <a:xfrm>
            <a:off x="9178699" y="2825598"/>
            <a:ext cx="2036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ATRIBUTNA REČENICA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9C0871-D1A7-114E-930D-B5326146DF92}"/>
              </a:ext>
            </a:extLst>
          </p:cNvPr>
          <p:cNvSpPr/>
          <p:nvPr/>
        </p:nvSpPr>
        <p:spPr>
          <a:xfrm>
            <a:off x="4197657" y="4700283"/>
            <a:ext cx="3918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rečenica</a:t>
            </a:r>
            <a:r>
              <a:rPr lang="en-US" sz="2800" dirty="0">
                <a:latin typeface="Calibri" panose="020F0502020204030204" pitchFamily="34" charset="0"/>
              </a:rPr>
              <a:t> -  </a:t>
            </a:r>
            <a:r>
              <a:rPr lang="en-US" sz="2800" dirty="0" err="1">
                <a:latin typeface="Calibri" panose="020F0502020204030204" pitchFamily="34" charset="0"/>
              </a:rPr>
              <a:t>objekt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</a:rPr>
              <a:t>izrečen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76D6FF"/>
                </a:solidFill>
                <a:latin typeface="Calibri" panose="020F0502020204030204" pitchFamily="34" charset="0"/>
              </a:rPr>
              <a:t>zavisnom</a:t>
            </a:r>
            <a:r>
              <a:rPr lang="en-US" sz="2800" dirty="0">
                <a:solidFill>
                  <a:srgbClr val="76D6FF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76D6FF"/>
                </a:solidFill>
                <a:latin typeface="Calibri" panose="020F0502020204030204" pitchFamily="34" charset="0"/>
              </a:rPr>
              <a:t>surečenicom</a:t>
            </a:r>
            <a:r>
              <a:rPr lang="en-US" sz="2800" b="1" dirty="0">
                <a:solidFill>
                  <a:srgbClr val="76D6FF"/>
                </a:solidFill>
                <a:latin typeface="Calibri" panose="020F0502020204030204" pitchFamily="34" charset="0"/>
              </a:rPr>
              <a:t> </a:t>
            </a:r>
            <a:endParaRPr lang="en-HR" sz="2800" b="1" dirty="0">
              <a:solidFill>
                <a:srgbClr val="76D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9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32159" y="1135009"/>
            <a:ext cx="4818146" cy="475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143" y="508551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12101" y="147370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D95828-3D44-6944-928A-489D82AB035C}"/>
              </a:ext>
            </a:extLst>
          </p:cNvPr>
          <p:cNvSpPr/>
          <p:nvPr/>
        </p:nvSpPr>
        <p:spPr>
          <a:xfrm>
            <a:off x="1561511" y="666442"/>
            <a:ext cx="75538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Promotri primjer. Analiziraj rečenicu </a:t>
            </a:r>
            <a:r>
              <a:rPr lang="en-US" sz="2800" dirty="0" err="1"/>
              <a:t>i</a:t>
            </a:r>
            <a:r>
              <a:rPr lang="en-HR" sz="2800" dirty="0"/>
              <a:t> uoči koju riječ u glavnoj dopunjuje zavisna surečenica. </a:t>
            </a:r>
            <a:r>
              <a:rPr lang="en-US" sz="2800" dirty="0"/>
              <a:t>P</a:t>
            </a:r>
            <a:r>
              <a:rPr lang="en-HR" sz="2800" dirty="0"/>
              <a:t>reoblikuj je u jednostavnu.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EC0483-AAB6-6B4B-933C-A8AAF6A0D918}"/>
              </a:ext>
            </a:extLst>
          </p:cNvPr>
          <p:cNvSpPr txBox="1"/>
          <p:nvPr/>
        </p:nvSpPr>
        <p:spPr>
          <a:xfrm>
            <a:off x="0" y="2822109"/>
            <a:ext cx="6595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Nasmijao se </a:t>
            </a:r>
            <a:r>
              <a:rPr lang="en-HR" sz="2800" dirty="0"/>
              <a:t>dječak koji </a:t>
            </a:r>
            <a:r>
              <a:rPr lang="en-HR" sz="2800" dirty="0">
                <a:solidFill>
                  <a:srgbClr val="C00000"/>
                </a:solidFill>
              </a:rPr>
              <a:t>je crne kose</a:t>
            </a:r>
            <a:r>
              <a:rPr lang="en-HR" sz="2800" dirty="0"/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7EE01F-6C4F-8C46-A3D8-10F38FE8FDF5}"/>
              </a:ext>
            </a:extLst>
          </p:cNvPr>
          <p:cNvCxnSpPr>
            <a:cxnSpLocks/>
          </p:cNvCxnSpPr>
          <p:nvPr/>
        </p:nvCxnSpPr>
        <p:spPr>
          <a:xfrm>
            <a:off x="2868040" y="2673488"/>
            <a:ext cx="0" cy="683858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77867B95-ECFB-8F44-B383-C2F9AB68F748}"/>
              </a:ext>
            </a:extLst>
          </p:cNvPr>
          <p:cNvSpPr/>
          <p:nvPr/>
        </p:nvSpPr>
        <p:spPr>
          <a:xfrm>
            <a:off x="2899756" y="2830007"/>
            <a:ext cx="575207" cy="515322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5E0BDA-90A9-3440-9282-BA8459DDD467}"/>
              </a:ext>
            </a:extLst>
          </p:cNvPr>
          <p:cNvSpPr txBox="1"/>
          <p:nvPr/>
        </p:nvSpPr>
        <p:spPr>
          <a:xfrm>
            <a:off x="650848" y="2361359"/>
            <a:ext cx="41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0BBB48-9C9A-2B43-8746-51792B5181CF}"/>
              </a:ext>
            </a:extLst>
          </p:cNvPr>
          <p:cNvSpPr txBox="1"/>
          <p:nvPr/>
        </p:nvSpPr>
        <p:spPr>
          <a:xfrm>
            <a:off x="3617205" y="2411878"/>
            <a:ext cx="41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3AADB8-1978-A647-90D3-301D10588DD7}"/>
              </a:ext>
            </a:extLst>
          </p:cNvPr>
          <p:cNvSpPr txBox="1"/>
          <p:nvPr/>
        </p:nvSpPr>
        <p:spPr>
          <a:xfrm>
            <a:off x="895607" y="3529491"/>
            <a:ext cx="4486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Koji se dječak nasmijao?</a:t>
            </a:r>
          </a:p>
        </p:txBody>
      </p:sp>
      <p:pic>
        <p:nvPicPr>
          <p:cNvPr id="16" name="Graphic 15" descr="Arrow: Rotate left with solid fill">
            <a:extLst>
              <a:ext uri="{FF2B5EF4-FFF2-40B4-BE49-F238E27FC236}">
                <a16:creationId xmlns:a16="http://schemas.microsoft.com/office/drawing/2014/main" id="{09952B5E-06BD-AF47-85EA-028BF3F4A6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72423" y="2218300"/>
            <a:ext cx="1287402" cy="6546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B3A1823-9087-224A-8317-7AB563C6EB65}"/>
              </a:ext>
            </a:extLst>
          </p:cNvPr>
          <p:cNvSpPr txBox="1"/>
          <p:nvPr/>
        </p:nvSpPr>
        <p:spPr>
          <a:xfrm>
            <a:off x="90087" y="4593196"/>
            <a:ext cx="5528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Nasmijao se </a:t>
            </a:r>
            <a:r>
              <a:rPr lang="en-HR" sz="2800" dirty="0">
                <a:solidFill>
                  <a:srgbClr val="069C4B"/>
                </a:solidFill>
              </a:rPr>
              <a:t>crnokosi </a:t>
            </a:r>
            <a:r>
              <a:rPr lang="en-HR" sz="2800" dirty="0"/>
              <a:t>dječak.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BE4BAD-6289-6243-9912-8795BDA10987}"/>
              </a:ext>
            </a:extLst>
          </p:cNvPr>
          <p:cNvSpPr txBox="1"/>
          <p:nvPr/>
        </p:nvSpPr>
        <p:spPr>
          <a:xfrm>
            <a:off x="2018612" y="4119121"/>
            <a:ext cx="1795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atribut</a:t>
            </a:r>
          </a:p>
        </p:txBody>
      </p:sp>
      <p:pic>
        <p:nvPicPr>
          <p:cNvPr id="20" name="Picture 19" descr="A picture containing person, standing, posing&#10;&#10;Description automatically generated">
            <a:extLst>
              <a:ext uri="{FF2B5EF4-FFF2-40B4-BE49-F238E27FC236}">
                <a16:creationId xmlns:a16="http://schemas.microsoft.com/office/drawing/2014/main" id="{368F4DCF-1908-564D-B80D-AF4D1941E3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286" y="4424271"/>
            <a:ext cx="1169124" cy="16055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3E33E1-BB35-ED45-933D-80344CFD6D4C}"/>
              </a:ext>
            </a:extLst>
          </p:cNvPr>
          <p:cNvSpPr txBox="1"/>
          <p:nvPr/>
        </p:nvSpPr>
        <p:spPr>
          <a:xfrm>
            <a:off x="7889330" y="2260971"/>
            <a:ext cx="3651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ATRIBUTNA REČENICA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9AF3F3-B5E7-C24F-99C9-3C2FE0354FAF}"/>
              </a:ext>
            </a:extLst>
          </p:cNvPr>
          <p:cNvSpPr/>
          <p:nvPr/>
        </p:nvSpPr>
        <p:spPr>
          <a:xfrm>
            <a:off x="7673233" y="2745142"/>
            <a:ext cx="42634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319" marR="308648" indent="-5715" algn="ctr">
              <a:spcBef>
                <a:spcPts val="1656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pobliže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označuje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imenicu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glavnoj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7E87F9-C213-B34E-8B3A-A4D8E142FDCE}"/>
              </a:ext>
            </a:extLst>
          </p:cNvPr>
          <p:cNvSpPr txBox="1"/>
          <p:nvPr/>
        </p:nvSpPr>
        <p:spPr>
          <a:xfrm>
            <a:off x="3913610" y="2393636"/>
            <a:ext cx="1864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atributna</a:t>
            </a: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1" grpId="0" animBg="1"/>
      <p:bldP spid="12" grpId="0"/>
      <p:bldP spid="13" grpId="0"/>
      <p:bldP spid="14" grpId="0"/>
      <p:bldP spid="17" grpId="0"/>
      <p:bldP spid="18" grpId="0"/>
      <p:bldP spid="2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508548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906FC0-9920-0245-88FC-4756BEFB11F7}"/>
              </a:ext>
            </a:extLst>
          </p:cNvPr>
          <p:cNvSpPr/>
          <p:nvPr/>
        </p:nvSpPr>
        <p:spPr>
          <a:xfrm>
            <a:off x="2316480" y="445020"/>
            <a:ext cx="7327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Promotri primjere. </a:t>
            </a:r>
            <a:r>
              <a:rPr lang="hr-HR" sz="2800" dirty="0"/>
              <a:t>Kojim se vezničkim riječima  povezuju atributne rečenice?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26F866-2A29-AD4E-BB57-8366142210D3}"/>
              </a:ext>
            </a:extLst>
          </p:cNvPr>
          <p:cNvSpPr txBox="1"/>
          <p:nvPr/>
        </p:nvSpPr>
        <p:spPr>
          <a:xfrm>
            <a:off x="258207" y="1759852"/>
            <a:ext cx="7107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Slažem se s odlukom </a:t>
            </a:r>
            <a:r>
              <a:rPr lang="en-HR" sz="2800" b="1" dirty="0">
                <a:solidFill>
                  <a:srgbClr val="009DD8"/>
                </a:solidFill>
              </a:rPr>
              <a:t>da</a:t>
            </a:r>
            <a:r>
              <a:rPr lang="en-HR" sz="2800" dirty="0"/>
              <a:t> se u školi nose papuče.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251BC2-6766-B04E-8BEC-7946DA0212C1}"/>
              </a:ext>
            </a:extLst>
          </p:cNvPr>
          <p:cNvSpPr txBox="1"/>
          <p:nvPr/>
        </p:nvSpPr>
        <p:spPr>
          <a:xfrm>
            <a:off x="236625" y="2855093"/>
            <a:ext cx="6510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Vrati mi knjigu </a:t>
            </a:r>
            <a:r>
              <a:rPr lang="en-HR" sz="2800" b="1" dirty="0">
                <a:solidFill>
                  <a:srgbClr val="009DD8"/>
                </a:solidFill>
              </a:rPr>
              <a:t>koju </a:t>
            </a:r>
            <a:r>
              <a:rPr lang="en-HR" sz="2800" dirty="0"/>
              <a:t>sam ti posudio!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CDB0FB-5296-4A4F-ACA9-3F176CA049F1}"/>
              </a:ext>
            </a:extLst>
          </p:cNvPr>
          <p:cNvSpPr txBox="1"/>
          <p:nvPr/>
        </p:nvSpPr>
        <p:spPr>
          <a:xfrm>
            <a:off x="258207" y="4101094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Doći ćemo vrijeme </a:t>
            </a:r>
            <a:r>
              <a:rPr lang="en-HR" sz="2800" b="1" dirty="0">
                <a:solidFill>
                  <a:srgbClr val="009DD8"/>
                </a:solidFill>
              </a:rPr>
              <a:t>kada </a:t>
            </a:r>
            <a:r>
              <a:rPr lang="en-HR" sz="2800" dirty="0"/>
              <a:t>ćemo slaviti.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536EF1-8D5F-FE47-9154-1A0304FAA0D3}"/>
              </a:ext>
            </a:extLst>
          </p:cNvPr>
          <p:cNvSpPr/>
          <p:nvPr/>
        </p:nvSpPr>
        <p:spPr>
          <a:xfrm>
            <a:off x="3812175" y="2308598"/>
            <a:ext cx="1190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veznici</a:t>
            </a:r>
            <a:endParaRPr lang="en-HR" sz="2800" b="1" dirty="0">
              <a:solidFill>
                <a:srgbClr val="009DD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DB4E30-7DB9-EA42-9864-3378EBBD45D3}"/>
              </a:ext>
            </a:extLst>
          </p:cNvPr>
          <p:cNvSpPr/>
          <p:nvPr/>
        </p:nvSpPr>
        <p:spPr>
          <a:xfrm>
            <a:off x="3834896" y="3414942"/>
            <a:ext cx="3044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odnosne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zamjenice</a:t>
            </a:r>
            <a:endParaRPr lang="en-HR" sz="2800" b="1" dirty="0">
              <a:solidFill>
                <a:srgbClr val="009DD8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4519EC-788C-9743-8B85-66E7848CEC95}"/>
              </a:ext>
            </a:extLst>
          </p:cNvPr>
          <p:cNvSpPr/>
          <p:nvPr/>
        </p:nvSpPr>
        <p:spPr>
          <a:xfrm>
            <a:off x="3860996" y="4823875"/>
            <a:ext cx="1101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prilozi</a:t>
            </a:r>
            <a:endParaRPr lang="en-HR" sz="2800" b="1" dirty="0">
              <a:solidFill>
                <a:srgbClr val="009DD8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D4CE3C-22F0-0E44-A0F9-A60D10B0B12D}"/>
              </a:ext>
            </a:extLst>
          </p:cNvPr>
          <p:cNvSpPr txBox="1"/>
          <p:nvPr/>
        </p:nvSpPr>
        <p:spPr>
          <a:xfrm>
            <a:off x="8768426" y="2588590"/>
            <a:ext cx="1750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VEZNIČKE RIJEČI</a:t>
            </a:r>
          </a:p>
        </p:txBody>
      </p:sp>
      <p:pic>
        <p:nvPicPr>
          <p:cNvPr id="16" name="Picture 15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1939AC55-2B6C-CF45-AA6D-6CB0FA8DD3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09" y="4120032"/>
            <a:ext cx="2313534" cy="204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9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32222" y="149526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969867" y="1831496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5E28B6-895F-9042-B1A7-F98D302143D9}"/>
              </a:ext>
            </a:extLst>
          </p:cNvPr>
          <p:cNvSpPr txBox="1"/>
          <p:nvPr/>
        </p:nvSpPr>
        <p:spPr>
          <a:xfrm>
            <a:off x="9063435" y="2729317"/>
            <a:ext cx="1877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2A572C-47BE-EC45-98EA-93439F24E019}"/>
              </a:ext>
            </a:extLst>
          </p:cNvPr>
          <p:cNvSpPr/>
          <p:nvPr/>
        </p:nvSpPr>
        <p:spPr>
          <a:xfrm>
            <a:off x="2251818" y="404271"/>
            <a:ext cx="78797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Koja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javljati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ponekad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atributnoj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CD70F3-F25C-0448-BC15-5E8930794EDD}"/>
              </a:ext>
            </a:extLst>
          </p:cNvPr>
          <p:cNvSpPr/>
          <p:nvPr/>
        </p:nvSpPr>
        <p:spPr>
          <a:xfrm>
            <a:off x="425637" y="1502883"/>
            <a:ext cx="7798412" cy="279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517">
              <a:spcBef>
                <a:spcPts val="1540"/>
              </a:spcBef>
            </a:pPr>
            <a:r>
              <a:rPr lang="en-US" sz="2800" dirty="0" err="1">
                <a:solidFill>
                  <a:srgbClr val="000000"/>
                </a:solidFill>
              </a:rPr>
              <a:t>Pogledala</a:t>
            </a:r>
            <a:r>
              <a:rPr lang="en-US" sz="2800" dirty="0">
                <a:solidFill>
                  <a:srgbClr val="000000"/>
                </a:solidFill>
              </a:rPr>
              <a:t> je </a:t>
            </a:r>
            <a:r>
              <a:rPr lang="en-US" sz="2800" dirty="0" err="1">
                <a:solidFill>
                  <a:srgbClr val="000000"/>
                </a:solidFill>
              </a:rPr>
              <a:t>prema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dječaku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na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čijim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76D6FF"/>
                </a:solidFill>
              </a:rPr>
              <a:t>je </a:t>
            </a:r>
            <a:r>
              <a:rPr lang="en-US" sz="2800" dirty="0" err="1">
                <a:solidFill>
                  <a:srgbClr val="76D6FF"/>
                </a:solidFill>
              </a:rPr>
              <a:t>usnama</a:t>
            </a:r>
            <a:r>
              <a:rPr lang="en-US" sz="2800" dirty="0">
                <a:solidFill>
                  <a:srgbClr val="76D6FF"/>
                </a:solidFill>
              </a:rPr>
              <a:t> </a:t>
            </a:r>
            <a:r>
              <a:rPr lang="en-US" sz="2800" dirty="0" err="1">
                <a:solidFill>
                  <a:srgbClr val="76D6FF"/>
                </a:solidFill>
              </a:rPr>
              <a:t>zatitrao</a:t>
            </a:r>
            <a:r>
              <a:rPr lang="en-US" sz="2800" dirty="0">
                <a:solidFill>
                  <a:srgbClr val="76D6FF"/>
                </a:solidFill>
              </a:rPr>
              <a:t> </a:t>
            </a:r>
            <a:r>
              <a:rPr lang="en-US" sz="2800" dirty="0" err="1">
                <a:solidFill>
                  <a:srgbClr val="76D6FF"/>
                </a:solidFill>
              </a:rPr>
              <a:t>osmijeh</a:t>
            </a:r>
            <a:r>
              <a:rPr lang="en-US" sz="2800" dirty="0">
                <a:solidFill>
                  <a:srgbClr val="76D6FF"/>
                </a:solidFill>
              </a:rPr>
              <a:t>.  </a:t>
            </a:r>
          </a:p>
          <a:p>
            <a:pPr marL="176517">
              <a:spcBef>
                <a:spcPts val="1540"/>
              </a:spcBef>
            </a:pPr>
            <a:endParaRPr lang="en-US" sz="2800" dirty="0">
              <a:solidFill>
                <a:srgbClr val="33CCCC"/>
              </a:solidFill>
            </a:endParaRPr>
          </a:p>
          <a:p>
            <a:pPr marL="176517">
              <a:spcBef>
                <a:spcPts val="1540"/>
              </a:spcBef>
            </a:pPr>
            <a:endParaRPr lang="en-US" sz="2800" dirty="0">
              <a:solidFill>
                <a:srgbClr val="33CCCC"/>
              </a:solidFill>
            </a:endParaRPr>
          </a:p>
          <a:p>
            <a:pPr marL="176517">
              <a:spcBef>
                <a:spcPts val="1275"/>
              </a:spcBef>
            </a:pPr>
            <a:r>
              <a:rPr lang="en-US" sz="2800" dirty="0" err="1"/>
              <a:t>Ljude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b="1" dirty="0">
                <a:solidFill>
                  <a:srgbClr val="76D6FF"/>
                </a:solidFill>
              </a:rPr>
              <a:t>koji </a:t>
            </a:r>
            <a:r>
              <a:rPr lang="en-US" sz="2800" dirty="0">
                <a:solidFill>
                  <a:srgbClr val="76D6FF"/>
                </a:solidFill>
              </a:rPr>
              <a:t>se </a:t>
            </a:r>
            <a:r>
              <a:rPr lang="en-US" sz="2800" dirty="0" err="1">
                <a:solidFill>
                  <a:srgbClr val="76D6FF"/>
                </a:solidFill>
              </a:rPr>
              <a:t>slatko</a:t>
            </a:r>
            <a:r>
              <a:rPr lang="en-US" sz="2800" dirty="0">
                <a:solidFill>
                  <a:srgbClr val="76D6FF"/>
                </a:solidFill>
              </a:rPr>
              <a:t> </a:t>
            </a:r>
            <a:r>
              <a:rPr lang="en-US" sz="2800" dirty="0" err="1">
                <a:solidFill>
                  <a:srgbClr val="76D6FF"/>
                </a:solidFill>
              </a:rPr>
              <a:t>smiju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dirty="0" err="1"/>
              <a:t>lijepo</a:t>
            </a:r>
            <a:r>
              <a:rPr lang="en-US" sz="2800" dirty="0"/>
              <a:t> je </a:t>
            </a:r>
            <a:r>
              <a:rPr lang="en-US" sz="2800" dirty="0" err="1"/>
              <a:t>vidjeti</a:t>
            </a:r>
            <a:r>
              <a:rPr lang="en-US" sz="2800" dirty="0"/>
              <a:t>. 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1A118E-EF5B-FF43-9386-284D6887DDD5}"/>
              </a:ext>
            </a:extLst>
          </p:cNvPr>
          <p:cNvSpPr/>
          <p:nvPr/>
        </p:nvSpPr>
        <p:spPr>
          <a:xfrm>
            <a:off x="2412467" y="2544644"/>
            <a:ext cx="55698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517">
              <a:spcBef>
                <a:spcPts val="1540"/>
              </a:spcBef>
            </a:pPr>
            <a:r>
              <a:rPr lang="en-US" sz="2800" dirty="0"/>
              <a:t>- </a:t>
            </a:r>
            <a:r>
              <a:rPr lang="en-US" sz="2800" dirty="0" err="1"/>
              <a:t>uz</a:t>
            </a:r>
            <a:r>
              <a:rPr lang="en-US" sz="2800" dirty="0"/>
              <a:t> </a:t>
            </a:r>
            <a:r>
              <a:rPr lang="en-US" sz="2800" dirty="0" err="1"/>
              <a:t>vezničku</a:t>
            </a:r>
            <a:r>
              <a:rPr lang="en-US" sz="2800" dirty="0"/>
              <a:t> </a:t>
            </a:r>
            <a:r>
              <a:rPr lang="en-US" sz="2800" dirty="0" err="1"/>
              <a:t>riječ</a:t>
            </a:r>
            <a:r>
              <a:rPr lang="en-US" sz="2800" dirty="0"/>
              <a:t> </a:t>
            </a:r>
            <a:r>
              <a:rPr lang="en-US" sz="2800" dirty="0" err="1"/>
              <a:t>mogu</a:t>
            </a:r>
            <a:r>
              <a:rPr lang="en-US" sz="2800" dirty="0"/>
              <a:t> </a:t>
            </a:r>
            <a:r>
              <a:rPr lang="en-US" sz="2800" dirty="0" err="1"/>
              <a:t>dolaziti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0000"/>
                </a:solidFill>
              </a:rPr>
              <a:t>prijedlozi</a:t>
            </a:r>
            <a:r>
              <a:rPr lang="en-US" sz="2800" dirty="0">
                <a:solidFill>
                  <a:srgbClr val="FF0000"/>
                </a:solidFill>
              </a:rPr>
              <a:t>: u, </a:t>
            </a:r>
            <a:r>
              <a:rPr lang="en-US" sz="2800" dirty="0" err="1">
                <a:solidFill>
                  <a:srgbClr val="FF0000"/>
                </a:solidFill>
              </a:rPr>
              <a:t>na</a:t>
            </a:r>
            <a:r>
              <a:rPr lang="en-US" sz="2800" dirty="0">
                <a:solidFill>
                  <a:srgbClr val="FF0000"/>
                </a:solidFill>
              </a:rPr>
              <a:t>, 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7EE7C7-5315-DD42-B271-5A3E7B04B756}"/>
              </a:ext>
            </a:extLst>
          </p:cNvPr>
          <p:cNvSpPr/>
          <p:nvPr/>
        </p:nvSpPr>
        <p:spPr>
          <a:xfrm>
            <a:off x="2518488" y="4605480"/>
            <a:ext cx="6015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7145" marR="893788" indent="9360">
              <a:spcBef>
                <a:spcPts val="1423"/>
              </a:spcBef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umetnuta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naknadno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dodana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/>
      <p:bldP spid="1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495</Words>
  <Application>Microsoft Macintosh PowerPoint</Application>
  <PresentationFormat>Widescreen</PresentationFormat>
  <Paragraphs>72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2021-05-09T17:44:34Z</dcterms:modified>
</cp:coreProperties>
</file>